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0000"/>
    <a:srgbClr val="FF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D60594F-201F-AC7D-4E1F-A9D0F55AFA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61D76C-E493-2B0D-8E60-C481F0F6BFA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9BE49F2-1E0E-43F7-90B4-CCECF7384FF2}" type="datetimeFigureOut">
              <a:rPr lang="en-US"/>
              <a:pPr>
                <a:defRPr/>
              </a:pPr>
              <a:t>4/17/2023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CFE3EB6-5FB8-C8F8-E7E8-1948C1CB73A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E8065BE-1CE9-B9C9-08EF-FC14DD3703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D81885-4B0C-4E50-4F2C-37AA318A071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C2C21D-CFB6-D579-B76E-5C7DD831B7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FF61489-3158-4803-ADF7-DB10AB006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ED6D2-6C09-D6A5-0209-2C80A736D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A40E5-3B7F-4F70-B0D3-113F08932722}" type="datetime1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C8CE3-79BE-46C5-D69D-99B6107A5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8E2E0-16B7-5133-678E-4AB9DE26B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B72E5-646D-440D-8900-5DB4CC9E0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7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7E78D-DDCF-88D0-E22B-470615EF8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8A6EF-F37E-4EFB-AEB4-63981F6B0E7A}" type="datetime1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B00CD-E86A-7BA5-64E1-22DB52065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FBA27-F8EB-14C5-D44B-ECD6274E5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F8A01-8091-490C-BE0B-AA2CDB712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12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4CB0B-2FBD-0017-0B18-FBF2D78D2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84859-785B-4C63-ABD5-F6FDED2DA7D0}" type="datetime1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846D7-A256-ED6F-27BD-630BC2665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7693F-6F5D-D00D-6CFD-216AE9782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FC17B-4CF1-437A-8EC0-6E908E2A53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34210-38D6-8344-AC7E-5E4F21D39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F0BA8-50D0-4FB6-8B7D-F0675FA7CD7E}" type="datetime1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719A1-32F1-B9AD-8492-C365F6E36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3F5DE1-7C03-6E11-F3C0-332CDB0F3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FBFE9-6EC7-4008-86D2-33C1F46DC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91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AFCDF-F884-4295-8E1F-C0AE2F563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6B765-402E-45E3-A77E-78F6A93A6C4A}" type="datetime1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A883F-43B5-0944-EE19-850088208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C3BFF-0A52-32DC-5013-89B06C254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A97EA-A9D9-4837-B894-20DC31BF8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4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5B74D77-A836-3767-68F9-91E6A8C93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6AD24-AE55-467D-8701-A8985C06F1DF}" type="datetime1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69B557B-7F0A-46D4-A7CE-3254B4864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82030AA-6DB5-38BC-4A6C-CB9E07FC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8D9D0-CCE4-45A2-A75D-40712D198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46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FF1A19B-6D6D-BDB6-112A-14DD22232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A08B9-D8AE-4771-8319-B657CCE8496B}" type="datetime1">
              <a:rPr lang="en-US" smtClean="0"/>
              <a:t>4/17/2023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9F2C8A1-8947-3A46-3606-E1988B432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6BB5BC1-F517-37BF-BD51-5DEE8B807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9E00A-3C44-4387-9FA7-389C817D9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65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6C025C7-C536-489C-03B8-E0DC2B100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2CE85-219B-4C07-9CB1-40C0D89EBBB7}" type="datetime1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79FD65E-AFA5-6E7F-4C83-4A5B25D09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61D2CA5-2707-D7A4-F103-8EEAC2B0B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9AC97-2FDC-4576-B2CD-C01A5C2AF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5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8FC02E5-5FD4-AE16-F1B5-564F2A159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696AA-3077-4153-9D49-673B98145A5F}" type="datetime1">
              <a:rPr lang="en-US" smtClean="0"/>
              <a:t>4/17/2023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0120891-FC67-7226-218E-5ED6E9EC7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05CA429-266F-BDE7-4308-787B5A743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36347-4701-4903-A4D7-69B8C8CE7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77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9875C08-5753-686A-723D-6610D2F8C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3A7DC-7473-44BF-823E-4F55405FFF3A}" type="datetime1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3357000-6983-F745-CC34-D7F1A1D68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F030F8C-4A98-D237-73EB-AA197D525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0F015-A72C-4D40-A5A8-D05731F4F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6041CB9-27A5-6327-3F6F-B608F1772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7B41E-61D8-42BB-92C9-BD5AC0374CFF}" type="datetime1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4C2772C-5E7D-668C-5269-F7922E08D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83B1434-42BE-2ACF-4DE5-A728C14BA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24479-7068-44F7-8BE5-2ABEAF110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77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59796A3-A119-E341-374E-0B06F9A802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F6E0DC3-F99D-D0E1-D920-BB13DDEAAB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31AA8-2BFC-CC1D-9566-0E91DBCC8C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0C6C13-7EA3-4552-80FC-A611AE1D04BB}" type="datetime1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A2990-0EAE-D59E-3938-5CFE1E3292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816A9-3D8E-4BE8-C4F2-9FD2C67305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8D59DD-B392-4D0D-A2E5-70E07B16E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045E378B-1C0B-DE5C-CD41-3C081D89FB7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1849438"/>
            <a:ext cx="9144000" cy="1485900"/>
          </a:xfrm>
        </p:spPr>
        <p:txBody>
          <a:bodyPr/>
          <a:lstStyle/>
          <a:p>
            <a:pPr eaLnBrk="1" hangingPunct="1"/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Title</a:t>
            </a:r>
          </a:p>
        </p:txBody>
      </p:sp>
      <p:sp>
        <p:nvSpPr>
          <p:cNvPr id="3075" name="Subtitle 2">
            <a:extLst>
              <a:ext uri="{FF2B5EF4-FFF2-40B4-BE49-F238E27FC236}">
                <a16:creationId xmlns:a16="http://schemas.microsoft.com/office/drawing/2014/main" id="{EB440D03-62B7-E904-36BA-4FB5D9E8B78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33525" y="3678238"/>
            <a:ext cx="9144000" cy="1165225"/>
          </a:xfrm>
        </p:spPr>
        <p:txBody>
          <a:bodyPr/>
          <a:lstStyle/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Presenter Name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Presenter Affiliation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2D300F9-37D9-BCF9-6074-059AA14A3AB1}"/>
              </a:ext>
            </a:extLst>
          </p:cNvPr>
          <p:cNvSpPr txBox="1">
            <a:spLocks/>
          </p:cNvSpPr>
          <p:nvPr/>
        </p:nvSpPr>
        <p:spPr>
          <a:xfrm>
            <a:off x="2211388" y="393700"/>
            <a:ext cx="9450387" cy="1081088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baseline="3000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Second International Conference on Improving the Resilience of </a:t>
            </a:r>
            <a:r>
              <a:rPr lang="en-US" dirty="0">
                <a:solidFill>
                  <a:srgbClr val="C40000"/>
                </a:solidFill>
              </a:rPr>
              <a:t>Hospitals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&amp; Critical Facilities</a:t>
            </a:r>
          </a:p>
        </p:txBody>
      </p:sp>
      <p:pic>
        <p:nvPicPr>
          <p:cNvPr id="3077" name="Picture 4" descr="Icon&#10;&#10;Description automatically generated">
            <a:extLst>
              <a:ext uri="{FF2B5EF4-FFF2-40B4-BE49-F238E27FC236}">
                <a16:creationId xmlns:a16="http://schemas.microsoft.com/office/drawing/2014/main" id="{09C095FA-2A73-F18E-E081-F77F2F8694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149225"/>
            <a:ext cx="20478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extBox 10">
            <a:extLst>
              <a:ext uri="{FF2B5EF4-FFF2-40B4-BE49-F238E27FC236}">
                <a16:creationId xmlns:a16="http://schemas.microsoft.com/office/drawing/2014/main" id="{0B45A5BB-6803-8AE1-4ED7-3A81755A9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1857" y="5688439"/>
            <a:ext cx="189942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Tehran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2023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4CA15F6-3670-878B-5AFC-DF1C17AC3C0D}"/>
              </a:ext>
            </a:extLst>
          </p:cNvPr>
          <p:cNvGrpSpPr/>
          <p:nvPr/>
        </p:nvGrpSpPr>
        <p:grpSpPr>
          <a:xfrm>
            <a:off x="320675" y="5528131"/>
            <a:ext cx="5415708" cy="1151612"/>
            <a:chOff x="320675" y="5564188"/>
            <a:chExt cx="5415708" cy="1151612"/>
          </a:xfrm>
        </p:grpSpPr>
        <p:pic>
          <p:nvPicPr>
            <p:cNvPr id="3079" name="Picture 7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7AE5ECB5-F061-183B-383D-CE078DCBCA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43" r="19463"/>
            <a:stretch>
              <a:fillRect/>
            </a:stretch>
          </p:blipFill>
          <p:spPr bwMode="auto">
            <a:xfrm>
              <a:off x="4918821" y="5564188"/>
              <a:ext cx="817562" cy="900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8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B91A5326-5D0B-F3D4-8252-26A6C44884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" b="7425"/>
            <a:stretch>
              <a:fillRect/>
            </a:stretch>
          </p:blipFill>
          <p:spPr bwMode="auto">
            <a:xfrm>
              <a:off x="2728913" y="5564188"/>
              <a:ext cx="973137" cy="900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1" name="Picture 9" descr="Logo&#10;&#10;Description automatically generated">
              <a:extLst>
                <a:ext uri="{FF2B5EF4-FFF2-40B4-BE49-F238E27FC236}">
                  <a16:creationId xmlns:a16="http://schemas.microsoft.com/office/drawing/2014/main" id="{7596CEC0-0C8F-445A-B7B5-FB814E2C29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3175" y="5564188"/>
              <a:ext cx="998538" cy="900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1">
              <a:extLst>
                <a:ext uri="{FF2B5EF4-FFF2-40B4-BE49-F238E27FC236}">
                  <a16:creationId xmlns:a16="http://schemas.microsoft.com/office/drawing/2014/main" id="{DAC227F1-7362-CB68-4160-589B3685E7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75" y="5564188"/>
              <a:ext cx="1101725" cy="1079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61AC92B-88F7-0F0B-FD6E-19E643F587F5}"/>
                </a:ext>
              </a:extLst>
            </p:cNvPr>
            <p:cNvGrpSpPr/>
            <p:nvPr/>
          </p:nvGrpSpPr>
          <p:grpSpPr>
            <a:xfrm>
              <a:off x="1533525" y="5564188"/>
              <a:ext cx="1084263" cy="1151612"/>
              <a:chOff x="1533525" y="5564188"/>
              <a:chExt cx="1084263" cy="1151612"/>
            </a:xfrm>
          </p:grpSpPr>
          <p:pic>
            <p:nvPicPr>
              <p:cNvPr id="3078" name="Picture 6" descr="Bubble chart&#10;&#10;Description automatically generated">
                <a:extLst>
                  <a:ext uri="{FF2B5EF4-FFF2-40B4-BE49-F238E27FC236}">
                    <a16:creationId xmlns:a16="http://schemas.microsoft.com/office/drawing/2014/main" id="{C5D2D8CE-B180-925B-7BAE-DB94219E29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36700" y="5564188"/>
                <a:ext cx="1081088" cy="72072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A532959-BC3B-1FF0-4145-E5AAD7253AFC}"/>
                  </a:ext>
                </a:extLst>
              </p:cNvPr>
              <p:cNvSpPr txBox="1"/>
              <p:nvPr/>
            </p:nvSpPr>
            <p:spPr>
              <a:xfrm>
                <a:off x="1533525" y="6284913"/>
                <a:ext cx="108426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People of Japan</a:t>
                </a:r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A6001-C137-F4AE-1383-175A12BB3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256" y="365125"/>
            <a:ext cx="9879544" cy="1325563"/>
          </a:xfrm>
        </p:spPr>
        <p:txBody>
          <a:bodyPr/>
          <a:lstStyle/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FFF4C-1588-E085-0050-8159132DF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1783C7-9130-0904-BD46-4B45182CF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0"/>
            <a:ext cx="1767184" cy="365125"/>
          </a:xfrm>
        </p:spPr>
        <p:txBody>
          <a:bodyPr/>
          <a:lstStyle/>
          <a:p>
            <a:pPr>
              <a:defRPr/>
            </a:pPr>
            <a:fld id="{685FBFE9-6EC7-4008-86D2-33C1F46DC641}" type="slidenum">
              <a:rPr lang="en-US" sz="1600" b="1" smtClean="0">
                <a:solidFill>
                  <a:schemeClr val="tx1"/>
                </a:solidFill>
              </a:rPr>
              <a:pPr>
                <a:defRPr/>
              </a:pPr>
              <a:t>10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5" name="Picture 5" descr="Icon&#10;&#10;Description automatically generated">
            <a:extLst>
              <a:ext uri="{FF2B5EF4-FFF2-40B4-BE49-F238E27FC236}">
                <a16:creationId xmlns:a16="http://schemas.microsoft.com/office/drawing/2014/main" id="{BAD635CC-5817-7865-C2F4-A040565B12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63" y="718613"/>
            <a:ext cx="1032845" cy="749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03593821-7D3E-B8FE-94B4-95FB9B5C752E}"/>
              </a:ext>
            </a:extLst>
          </p:cNvPr>
          <p:cNvGrpSpPr/>
          <p:nvPr/>
        </p:nvGrpSpPr>
        <p:grpSpPr>
          <a:xfrm>
            <a:off x="763519" y="6176963"/>
            <a:ext cx="2875699" cy="714433"/>
            <a:chOff x="495300" y="5786894"/>
            <a:chExt cx="4233863" cy="995378"/>
          </a:xfrm>
        </p:grpSpPr>
        <p:pic>
          <p:nvPicPr>
            <p:cNvPr id="7" name="Picture 7" descr="Bubble chart&#10;&#10;Description automatically generated">
              <a:extLst>
                <a:ext uri="{FF2B5EF4-FFF2-40B4-BE49-F238E27FC236}">
                  <a16:creationId xmlns:a16="http://schemas.microsoft.com/office/drawing/2014/main" id="{32380B5E-FE15-607B-FBC3-503A10B1C2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9720" y="5786894"/>
              <a:ext cx="812033" cy="539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8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43F1AAF1-41EB-E88C-474E-6E79C24638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43" r="19463"/>
            <a:stretch>
              <a:fillRect/>
            </a:stretch>
          </p:blipFill>
          <p:spPr bwMode="auto">
            <a:xfrm>
              <a:off x="4076397" y="5786894"/>
              <a:ext cx="652766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9E542B26-E1B7-0E35-E9AD-D143767B31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" b="7425"/>
            <a:stretch>
              <a:fillRect/>
            </a:stretch>
          </p:blipFill>
          <p:spPr bwMode="auto">
            <a:xfrm>
              <a:off x="2275088" y="5786894"/>
              <a:ext cx="776409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0" descr="Logo&#10;&#10;Description automatically generated">
              <a:extLst>
                <a:ext uri="{FF2B5EF4-FFF2-40B4-BE49-F238E27FC236}">
                  <a16:creationId xmlns:a16="http://schemas.microsoft.com/office/drawing/2014/main" id="{5F9CA630-D542-639E-9411-582C99EC9B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831" y="5786894"/>
              <a:ext cx="798230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1">
              <a:extLst>
                <a:ext uri="{FF2B5EF4-FFF2-40B4-BE49-F238E27FC236}">
                  <a16:creationId xmlns:a16="http://schemas.microsoft.com/office/drawing/2014/main" id="{F7BF72EB-4A41-3EAE-5098-103CD8D898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" y="5786894"/>
              <a:ext cx="734868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1728F24-109F-8542-24A7-A33C00E537E7}"/>
                </a:ext>
              </a:extLst>
            </p:cNvPr>
            <p:cNvSpPr txBox="1"/>
            <p:nvPr/>
          </p:nvSpPr>
          <p:spPr>
            <a:xfrm>
              <a:off x="1115825" y="6353464"/>
              <a:ext cx="1272377" cy="428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From the People of Japan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3EE02B9D-4DAF-1653-D53D-15F454076467}"/>
              </a:ext>
            </a:extLst>
          </p:cNvPr>
          <p:cNvSpPr txBox="1"/>
          <p:nvPr/>
        </p:nvSpPr>
        <p:spPr>
          <a:xfrm>
            <a:off x="10848781" y="6186393"/>
            <a:ext cx="10100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Tehran, May 2023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AEC93CE-0D39-1FC3-163F-8EB2F50602ED}"/>
              </a:ext>
            </a:extLst>
          </p:cNvPr>
          <p:cNvCxnSpPr>
            <a:cxnSpLocks/>
          </p:cNvCxnSpPr>
          <p:nvPr/>
        </p:nvCxnSpPr>
        <p:spPr>
          <a:xfrm flipV="1">
            <a:off x="839755" y="1690688"/>
            <a:ext cx="10514045" cy="16814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itle 1">
            <a:extLst>
              <a:ext uri="{FF2B5EF4-FFF2-40B4-BE49-F238E27FC236}">
                <a16:creationId xmlns:a16="http://schemas.microsoft.com/office/drawing/2014/main" id="{65E52792-8204-A980-AA26-66C4922B41F4}"/>
              </a:ext>
            </a:extLst>
          </p:cNvPr>
          <p:cNvSpPr txBox="1">
            <a:spLocks/>
          </p:cNvSpPr>
          <p:nvPr/>
        </p:nvSpPr>
        <p:spPr>
          <a:xfrm>
            <a:off x="3713215" y="6108803"/>
            <a:ext cx="6070225" cy="652479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baseline="3000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Second International Conference on Improving the Resilience of </a:t>
            </a:r>
            <a:r>
              <a:rPr lang="en-US" sz="2000" dirty="0">
                <a:solidFill>
                  <a:srgbClr val="C40000"/>
                </a:solidFill>
              </a:rPr>
              <a:t>Hospitals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&amp; Critical Facilities</a:t>
            </a:r>
          </a:p>
        </p:txBody>
      </p:sp>
    </p:spTree>
    <p:extLst>
      <p:ext uri="{BB962C8B-B14F-4D97-AF65-F5344CB8AC3E}">
        <p14:creationId xmlns:p14="http://schemas.microsoft.com/office/powerpoint/2010/main" val="1310091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A6001-C137-F4AE-1383-175A12BB3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256" y="365125"/>
            <a:ext cx="9879544" cy="1325563"/>
          </a:xfrm>
        </p:spPr>
        <p:txBody>
          <a:bodyPr/>
          <a:lstStyle/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FFF4C-1588-E085-0050-8159132DF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1783C7-9130-0904-BD46-4B45182CF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0"/>
            <a:ext cx="1767184" cy="365125"/>
          </a:xfrm>
        </p:spPr>
        <p:txBody>
          <a:bodyPr/>
          <a:lstStyle/>
          <a:p>
            <a:pPr>
              <a:defRPr/>
            </a:pPr>
            <a:fld id="{685FBFE9-6EC7-4008-86D2-33C1F46DC641}" type="slidenum">
              <a:rPr lang="en-US" sz="1600" b="1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5" name="Picture 5" descr="Icon&#10;&#10;Description automatically generated">
            <a:extLst>
              <a:ext uri="{FF2B5EF4-FFF2-40B4-BE49-F238E27FC236}">
                <a16:creationId xmlns:a16="http://schemas.microsoft.com/office/drawing/2014/main" id="{BAD635CC-5817-7865-C2F4-A040565B12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63" y="718613"/>
            <a:ext cx="1032845" cy="749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03593821-7D3E-B8FE-94B4-95FB9B5C752E}"/>
              </a:ext>
            </a:extLst>
          </p:cNvPr>
          <p:cNvGrpSpPr/>
          <p:nvPr/>
        </p:nvGrpSpPr>
        <p:grpSpPr>
          <a:xfrm>
            <a:off x="763519" y="6176963"/>
            <a:ext cx="2875699" cy="714433"/>
            <a:chOff x="495300" y="5786894"/>
            <a:chExt cx="4233863" cy="995378"/>
          </a:xfrm>
        </p:grpSpPr>
        <p:pic>
          <p:nvPicPr>
            <p:cNvPr id="7" name="Picture 7" descr="Bubble chart&#10;&#10;Description automatically generated">
              <a:extLst>
                <a:ext uri="{FF2B5EF4-FFF2-40B4-BE49-F238E27FC236}">
                  <a16:creationId xmlns:a16="http://schemas.microsoft.com/office/drawing/2014/main" id="{32380B5E-FE15-607B-FBC3-503A10B1C2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9720" y="5786894"/>
              <a:ext cx="812033" cy="539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8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43F1AAF1-41EB-E88C-474E-6E79C24638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43" r="19463"/>
            <a:stretch>
              <a:fillRect/>
            </a:stretch>
          </p:blipFill>
          <p:spPr bwMode="auto">
            <a:xfrm>
              <a:off x="4076397" y="5786894"/>
              <a:ext cx="652766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9E542B26-E1B7-0E35-E9AD-D143767B31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" b="7425"/>
            <a:stretch>
              <a:fillRect/>
            </a:stretch>
          </p:blipFill>
          <p:spPr bwMode="auto">
            <a:xfrm>
              <a:off x="2275088" y="5786894"/>
              <a:ext cx="776409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0" descr="Logo&#10;&#10;Description automatically generated">
              <a:extLst>
                <a:ext uri="{FF2B5EF4-FFF2-40B4-BE49-F238E27FC236}">
                  <a16:creationId xmlns:a16="http://schemas.microsoft.com/office/drawing/2014/main" id="{5F9CA630-D542-639E-9411-582C99EC9B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831" y="5786894"/>
              <a:ext cx="798230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1">
              <a:extLst>
                <a:ext uri="{FF2B5EF4-FFF2-40B4-BE49-F238E27FC236}">
                  <a16:creationId xmlns:a16="http://schemas.microsoft.com/office/drawing/2014/main" id="{F7BF72EB-4A41-3EAE-5098-103CD8D898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" y="5786894"/>
              <a:ext cx="734868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1728F24-109F-8542-24A7-A33C00E537E7}"/>
                </a:ext>
              </a:extLst>
            </p:cNvPr>
            <p:cNvSpPr txBox="1"/>
            <p:nvPr/>
          </p:nvSpPr>
          <p:spPr>
            <a:xfrm>
              <a:off x="1115825" y="6353464"/>
              <a:ext cx="1272377" cy="428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From the People of Japan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3EE02B9D-4DAF-1653-D53D-15F454076467}"/>
              </a:ext>
            </a:extLst>
          </p:cNvPr>
          <p:cNvSpPr txBox="1"/>
          <p:nvPr/>
        </p:nvSpPr>
        <p:spPr>
          <a:xfrm>
            <a:off x="10848781" y="6186393"/>
            <a:ext cx="10100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Tehran, May 2023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AEC93CE-0D39-1FC3-163F-8EB2F50602ED}"/>
              </a:ext>
            </a:extLst>
          </p:cNvPr>
          <p:cNvCxnSpPr>
            <a:cxnSpLocks/>
          </p:cNvCxnSpPr>
          <p:nvPr/>
        </p:nvCxnSpPr>
        <p:spPr>
          <a:xfrm flipV="1">
            <a:off x="839755" y="1690688"/>
            <a:ext cx="10514045" cy="16814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itle 1">
            <a:extLst>
              <a:ext uri="{FF2B5EF4-FFF2-40B4-BE49-F238E27FC236}">
                <a16:creationId xmlns:a16="http://schemas.microsoft.com/office/drawing/2014/main" id="{65E52792-8204-A980-AA26-66C4922B41F4}"/>
              </a:ext>
            </a:extLst>
          </p:cNvPr>
          <p:cNvSpPr txBox="1">
            <a:spLocks/>
          </p:cNvSpPr>
          <p:nvPr/>
        </p:nvSpPr>
        <p:spPr>
          <a:xfrm>
            <a:off x="3713215" y="6108803"/>
            <a:ext cx="6070225" cy="652479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baseline="3000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Second International Conference on Improving the Resilience of </a:t>
            </a:r>
            <a:r>
              <a:rPr lang="en-US" sz="2000" dirty="0">
                <a:solidFill>
                  <a:srgbClr val="C40000"/>
                </a:solidFill>
              </a:rPr>
              <a:t>Hospitals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&amp; Critical Facilities</a:t>
            </a:r>
          </a:p>
        </p:txBody>
      </p:sp>
    </p:spTree>
    <p:extLst>
      <p:ext uri="{BB962C8B-B14F-4D97-AF65-F5344CB8AC3E}">
        <p14:creationId xmlns:p14="http://schemas.microsoft.com/office/powerpoint/2010/main" val="3689909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A6001-C137-F4AE-1383-175A12BB3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256" y="365125"/>
            <a:ext cx="9879544" cy="1325563"/>
          </a:xfrm>
        </p:spPr>
        <p:txBody>
          <a:bodyPr/>
          <a:lstStyle/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FFF4C-1588-E085-0050-8159132DF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1783C7-9130-0904-BD46-4B45182CF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0"/>
            <a:ext cx="1767184" cy="365125"/>
          </a:xfrm>
        </p:spPr>
        <p:txBody>
          <a:bodyPr/>
          <a:lstStyle/>
          <a:p>
            <a:pPr>
              <a:defRPr/>
            </a:pPr>
            <a:fld id="{685FBFE9-6EC7-4008-86D2-33C1F46DC641}" type="slidenum">
              <a:rPr lang="en-US" sz="1600" b="1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5" name="Picture 5" descr="Icon&#10;&#10;Description automatically generated">
            <a:extLst>
              <a:ext uri="{FF2B5EF4-FFF2-40B4-BE49-F238E27FC236}">
                <a16:creationId xmlns:a16="http://schemas.microsoft.com/office/drawing/2014/main" id="{BAD635CC-5817-7865-C2F4-A040565B12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63" y="718613"/>
            <a:ext cx="1032845" cy="749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03593821-7D3E-B8FE-94B4-95FB9B5C752E}"/>
              </a:ext>
            </a:extLst>
          </p:cNvPr>
          <p:cNvGrpSpPr/>
          <p:nvPr/>
        </p:nvGrpSpPr>
        <p:grpSpPr>
          <a:xfrm>
            <a:off x="763519" y="6176963"/>
            <a:ext cx="2875699" cy="714433"/>
            <a:chOff x="495300" y="5786894"/>
            <a:chExt cx="4233863" cy="995378"/>
          </a:xfrm>
        </p:grpSpPr>
        <p:pic>
          <p:nvPicPr>
            <p:cNvPr id="7" name="Picture 7" descr="Bubble chart&#10;&#10;Description automatically generated">
              <a:extLst>
                <a:ext uri="{FF2B5EF4-FFF2-40B4-BE49-F238E27FC236}">
                  <a16:creationId xmlns:a16="http://schemas.microsoft.com/office/drawing/2014/main" id="{32380B5E-FE15-607B-FBC3-503A10B1C2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9720" y="5786894"/>
              <a:ext cx="812033" cy="539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8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43F1AAF1-41EB-E88C-474E-6E79C24638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43" r="19463"/>
            <a:stretch>
              <a:fillRect/>
            </a:stretch>
          </p:blipFill>
          <p:spPr bwMode="auto">
            <a:xfrm>
              <a:off x="4076397" y="5786894"/>
              <a:ext cx="652766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9E542B26-E1B7-0E35-E9AD-D143767B31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" b="7425"/>
            <a:stretch>
              <a:fillRect/>
            </a:stretch>
          </p:blipFill>
          <p:spPr bwMode="auto">
            <a:xfrm>
              <a:off x="2275088" y="5786894"/>
              <a:ext cx="776409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0" descr="Logo&#10;&#10;Description automatically generated">
              <a:extLst>
                <a:ext uri="{FF2B5EF4-FFF2-40B4-BE49-F238E27FC236}">
                  <a16:creationId xmlns:a16="http://schemas.microsoft.com/office/drawing/2014/main" id="{5F9CA630-D542-639E-9411-582C99EC9B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831" y="5786894"/>
              <a:ext cx="798230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1">
              <a:extLst>
                <a:ext uri="{FF2B5EF4-FFF2-40B4-BE49-F238E27FC236}">
                  <a16:creationId xmlns:a16="http://schemas.microsoft.com/office/drawing/2014/main" id="{F7BF72EB-4A41-3EAE-5098-103CD8D898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" y="5786894"/>
              <a:ext cx="734868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1728F24-109F-8542-24A7-A33C00E537E7}"/>
                </a:ext>
              </a:extLst>
            </p:cNvPr>
            <p:cNvSpPr txBox="1"/>
            <p:nvPr/>
          </p:nvSpPr>
          <p:spPr>
            <a:xfrm>
              <a:off x="1115825" y="6353464"/>
              <a:ext cx="1272377" cy="428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From the People of Japan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3EE02B9D-4DAF-1653-D53D-15F454076467}"/>
              </a:ext>
            </a:extLst>
          </p:cNvPr>
          <p:cNvSpPr txBox="1"/>
          <p:nvPr/>
        </p:nvSpPr>
        <p:spPr>
          <a:xfrm>
            <a:off x="10848781" y="6186393"/>
            <a:ext cx="10100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Tehran, May 2023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AEC93CE-0D39-1FC3-163F-8EB2F50602ED}"/>
              </a:ext>
            </a:extLst>
          </p:cNvPr>
          <p:cNvCxnSpPr>
            <a:cxnSpLocks/>
          </p:cNvCxnSpPr>
          <p:nvPr/>
        </p:nvCxnSpPr>
        <p:spPr>
          <a:xfrm flipV="1">
            <a:off x="839755" y="1690688"/>
            <a:ext cx="10514045" cy="16814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itle 1">
            <a:extLst>
              <a:ext uri="{FF2B5EF4-FFF2-40B4-BE49-F238E27FC236}">
                <a16:creationId xmlns:a16="http://schemas.microsoft.com/office/drawing/2014/main" id="{65E52792-8204-A980-AA26-66C4922B41F4}"/>
              </a:ext>
            </a:extLst>
          </p:cNvPr>
          <p:cNvSpPr txBox="1">
            <a:spLocks/>
          </p:cNvSpPr>
          <p:nvPr/>
        </p:nvSpPr>
        <p:spPr>
          <a:xfrm>
            <a:off x="3713215" y="6108803"/>
            <a:ext cx="6070225" cy="652479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baseline="3000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Second International Conference on Improving the Resilience of </a:t>
            </a:r>
            <a:r>
              <a:rPr lang="en-US" sz="2000" dirty="0">
                <a:solidFill>
                  <a:srgbClr val="C40000"/>
                </a:solidFill>
              </a:rPr>
              <a:t>Hospitals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&amp; Critical Facilities</a:t>
            </a:r>
          </a:p>
        </p:txBody>
      </p:sp>
    </p:spTree>
    <p:extLst>
      <p:ext uri="{BB962C8B-B14F-4D97-AF65-F5344CB8AC3E}">
        <p14:creationId xmlns:p14="http://schemas.microsoft.com/office/powerpoint/2010/main" val="3422793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A6001-C137-F4AE-1383-175A12BB3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256" y="365125"/>
            <a:ext cx="9879544" cy="1325563"/>
          </a:xfrm>
        </p:spPr>
        <p:txBody>
          <a:bodyPr/>
          <a:lstStyle/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FFF4C-1588-E085-0050-8159132DF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1783C7-9130-0904-BD46-4B45182CF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0"/>
            <a:ext cx="1767184" cy="365125"/>
          </a:xfrm>
        </p:spPr>
        <p:txBody>
          <a:bodyPr/>
          <a:lstStyle/>
          <a:p>
            <a:pPr>
              <a:defRPr/>
            </a:pPr>
            <a:fld id="{685FBFE9-6EC7-4008-86D2-33C1F46DC641}" type="slidenum">
              <a:rPr lang="en-US" sz="1600" b="1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5" name="Picture 5" descr="Icon&#10;&#10;Description automatically generated">
            <a:extLst>
              <a:ext uri="{FF2B5EF4-FFF2-40B4-BE49-F238E27FC236}">
                <a16:creationId xmlns:a16="http://schemas.microsoft.com/office/drawing/2014/main" id="{BAD635CC-5817-7865-C2F4-A040565B12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63" y="718613"/>
            <a:ext cx="1032845" cy="749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03593821-7D3E-B8FE-94B4-95FB9B5C752E}"/>
              </a:ext>
            </a:extLst>
          </p:cNvPr>
          <p:cNvGrpSpPr/>
          <p:nvPr/>
        </p:nvGrpSpPr>
        <p:grpSpPr>
          <a:xfrm>
            <a:off x="763519" y="6176963"/>
            <a:ext cx="2875699" cy="714433"/>
            <a:chOff x="495300" y="5786894"/>
            <a:chExt cx="4233863" cy="995378"/>
          </a:xfrm>
        </p:grpSpPr>
        <p:pic>
          <p:nvPicPr>
            <p:cNvPr id="7" name="Picture 7" descr="Bubble chart&#10;&#10;Description automatically generated">
              <a:extLst>
                <a:ext uri="{FF2B5EF4-FFF2-40B4-BE49-F238E27FC236}">
                  <a16:creationId xmlns:a16="http://schemas.microsoft.com/office/drawing/2014/main" id="{32380B5E-FE15-607B-FBC3-503A10B1C2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9720" y="5786894"/>
              <a:ext cx="812033" cy="539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8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43F1AAF1-41EB-E88C-474E-6E79C24638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43" r="19463"/>
            <a:stretch>
              <a:fillRect/>
            </a:stretch>
          </p:blipFill>
          <p:spPr bwMode="auto">
            <a:xfrm>
              <a:off x="4076397" y="5786894"/>
              <a:ext cx="652766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9E542B26-E1B7-0E35-E9AD-D143767B31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" b="7425"/>
            <a:stretch>
              <a:fillRect/>
            </a:stretch>
          </p:blipFill>
          <p:spPr bwMode="auto">
            <a:xfrm>
              <a:off x="2275088" y="5786894"/>
              <a:ext cx="776409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0" descr="Logo&#10;&#10;Description automatically generated">
              <a:extLst>
                <a:ext uri="{FF2B5EF4-FFF2-40B4-BE49-F238E27FC236}">
                  <a16:creationId xmlns:a16="http://schemas.microsoft.com/office/drawing/2014/main" id="{5F9CA630-D542-639E-9411-582C99EC9B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831" y="5786894"/>
              <a:ext cx="798230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1">
              <a:extLst>
                <a:ext uri="{FF2B5EF4-FFF2-40B4-BE49-F238E27FC236}">
                  <a16:creationId xmlns:a16="http://schemas.microsoft.com/office/drawing/2014/main" id="{F7BF72EB-4A41-3EAE-5098-103CD8D898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" y="5786894"/>
              <a:ext cx="734868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1728F24-109F-8542-24A7-A33C00E537E7}"/>
                </a:ext>
              </a:extLst>
            </p:cNvPr>
            <p:cNvSpPr txBox="1"/>
            <p:nvPr/>
          </p:nvSpPr>
          <p:spPr>
            <a:xfrm>
              <a:off x="1115825" y="6353464"/>
              <a:ext cx="1272377" cy="428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From the People of Japan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3EE02B9D-4DAF-1653-D53D-15F454076467}"/>
              </a:ext>
            </a:extLst>
          </p:cNvPr>
          <p:cNvSpPr txBox="1"/>
          <p:nvPr/>
        </p:nvSpPr>
        <p:spPr>
          <a:xfrm>
            <a:off x="10848781" y="6186393"/>
            <a:ext cx="10100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Tehran, May 2023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AEC93CE-0D39-1FC3-163F-8EB2F50602ED}"/>
              </a:ext>
            </a:extLst>
          </p:cNvPr>
          <p:cNvCxnSpPr>
            <a:cxnSpLocks/>
          </p:cNvCxnSpPr>
          <p:nvPr/>
        </p:nvCxnSpPr>
        <p:spPr>
          <a:xfrm flipV="1">
            <a:off x="839755" y="1690688"/>
            <a:ext cx="10514045" cy="16814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itle 1">
            <a:extLst>
              <a:ext uri="{FF2B5EF4-FFF2-40B4-BE49-F238E27FC236}">
                <a16:creationId xmlns:a16="http://schemas.microsoft.com/office/drawing/2014/main" id="{65E52792-8204-A980-AA26-66C4922B41F4}"/>
              </a:ext>
            </a:extLst>
          </p:cNvPr>
          <p:cNvSpPr txBox="1">
            <a:spLocks/>
          </p:cNvSpPr>
          <p:nvPr/>
        </p:nvSpPr>
        <p:spPr>
          <a:xfrm>
            <a:off x="3713215" y="6108803"/>
            <a:ext cx="6070225" cy="652479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baseline="3000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Second International Conference on Improving the Resilience of </a:t>
            </a:r>
            <a:r>
              <a:rPr lang="en-US" sz="2000" dirty="0">
                <a:solidFill>
                  <a:srgbClr val="C40000"/>
                </a:solidFill>
              </a:rPr>
              <a:t>Hospitals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&amp; Critical Facilities</a:t>
            </a:r>
          </a:p>
        </p:txBody>
      </p:sp>
    </p:spTree>
    <p:extLst>
      <p:ext uri="{BB962C8B-B14F-4D97-AF65-F5344CB8AC3E}">
        <p14:creationId xmlns:p14="http://schemas.microsoft.com/office/powerpoint/2010/main" val="2409161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A6001-C137-F4AE-1383-175A12BB3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256" y="365125"/>
            <a:ext cx="9879544" cy="1325563"/>
          </a:xfrm>
        </p:spPr>
        <p:txBody>
          <a:bodyPr/>
          <a:lstStyle/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FFF4C-1588-E085-0050-8159132DF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1783C7-9130-0904-BD46-4B45182CF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0"/>
            <a:ext cx="1767184" cy="365125"/>
          </a:xfrm>
        </p:spPr>
        <p:txBody>
          <a:bodyPr/>
          <a:lstStyle/>
          <a:p>
            <a:pPr>
              <a:defRPr/>
            </a:pPr>
            <a:fld id="{685FBFE9-6EC7-4008-86D2-33C1F46DC641}" type="slidenum">
              <a:rPr lang="en-US" sz="1600" b="1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5" name="Picture 5" descr="Icon&#10;&#10;Description automatically generated">
            <a:extLst>
              <a:ext uri="{FF2B5EF4-FFF2-40B4-BE49-F238E27FC236}">
                <a16:creationId xmlns:a16="http://schemas.microsoft.com/office/drawing/2014/main" id="{BAD635CC-5817-7865-C2F4-A040565B12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63" y="718613"/>
            <a:ext cx="1032845" cy="749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03593821-7D3E-B8FE-94B4-95FB9B5C752E}"/>
              </a:ext>
            </a:extLst>
          </p:cNvPr>
          <p:cNvGrpSpPr/>
          <p:nvPr/>
        </p:nvGrpSpPr>
        <p:grpSpPr>
          <a:xfrm>
            <a:off x="763519" y="6176963"/>
            <a:ext cx="2875699" cy="714433"/>
            <a:chOff x="495300" y="5786894"/>
            <a:chExt cx="4233863" cy="995378"/>
          </a:xfrm>
        </p:grpSpPr>
        <p:pic>
          <p:nvPicPr>
            <p:cNvPr id="7" name="Picture 7" descr="Bubble chart&#10;&#10;Description automatically generated">
              <a:extLst>
                <a:ext uri="{FF2B5EF4-FFF2-40B4-BE49-F238E27FC236}">
                  <a16:creationId xmlns:a16="http://schemas.microsoft.com/office/drawing/2014/main" id="{32380B5E-FE15-607B-FBC3-503A10B1C2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9720" y="5786894"/>
              <a:ext cx="812033" cy="539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8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43F1AAF1-41EB-E88C-474E-6E79C24638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43" r="19463"/>
            <a:stretch>
              <a:fillRect/>
            </a:stretch>
          </p:blipFill>
          <p:spPr bwMode="auto">
            <a:xfrm>
              <a:off x="4076397" y="5786894"/>
              <a:ext cx="652766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9E542B26-E1B7-0E35-E9AD-D143767B31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" b="7425"/>
            <a:stretch>
              <a:fillRect/>
            </a:stretch>
          </p:blipFill>
          <p:spPr bwMode="auto">
            <a:xfrm>
              <a:off x="2275088" y="5786894"/>
              <a:ext cx="776409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0" descr="Logo&#10;&#10;Description automatically generated">
              <a:extLst>
                <a:ext uri="{FF2B5EF4-FFF2-40B4-BE49-F238E27FC236}">
                  <a16:creationId xmlns:a16="http://schemas.microsoft.com/office/drawing/2014/main" id="{5F9CA630-D542-639E-9411-582C99EC9B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831" y="5786894"/>
              <a:ext cx="798230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1">
              <a:extLst>
                <a:ext uri="{FF2B5EF4-FFF2-40B4-BE49-F238E27FC236}">
                  <a16:creationId xmlns:a16="http://schemas.microsoft.com/office/drawing/2014/main" id="{F7BF72EB-4A41-3EAE-5098-103CD8D898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" y="5786894"/>
              <a:ext cx="734868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1728F24-109F-8542-24A7-A33C00E537E7}"/>
                </a:ext>
              </a:extLst>
            </p:cNvPr>
            <p:cNvSpPr txBox="1"/>
            <p:nvPr/>
          </p:nvSpPr>
          <p:spPr>
            <a:xfrm>
              <a:off x="1115825" y="6353464"/>
              <a:ext cx="1272377" cy="428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From the People of Japan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3EE02B9D-4DAF-1653-D53D-15F454076467}"/>
              </a:ext>
            </a:extLst>
          </p:cNvPr>
          <p:cNvSpPr txBox="1"/>
          <p:nvPr/>
        </p:nvSpPr>
        <p:spPr>
          <a:xfrm>
            <a:off x="10848781" y="6186393"/>
            <a:ext cx="10100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Tehran, May 2023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AEC93CE-0D39-1FC3-163F-8EB2F50602ED}"/>
              </a:ext>
            </a:extLst>
          </p:cNvPr>
          <p:cNvCxnSpPr>
            <a:cxnSpLocks/>
          </p:cNvCxnSpPr>
          <p:nvPr/>
        </p:nvCxnSpPr>
        <p:spPr>
          <a:xfrm flipV="1">
            <a:off x="839755" y="1690688"/>
            <a:ext cx="10514045" cy="16814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itle 1">
            <a:extLst>
              <a:ext uri="{FF2B5EF4-FFF2-40B4-BE49-F238E27FC236}">
                <a16:creationId xmlns:a16="http://schemas.microsoft.com/office/drawing/2014/main" id="{65E52792-8204-A980-AA26-66C4922B41F4}"/>
              </a:ext>
            </a:extLst>
          </p:cNvPr>
          <p:cNvSpPr txBox="1">
            <a:spLocks/>
          </p:cNvSpPr>
          <p:nvPr/>
        </p:nvSpPr>
        <p:spPr>
          <a:xfrm>
            <a:off x="3713215" y="6108803"/>
            <a:ext cx="6070225" cy="652479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baseline="3000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Second International Conference on Improving the Resilience of </a:t>
            </a:r>
            <a:r>
              <a:rPr lang="en-US" sz="2000" dirty="0">
                <a:solidFill>
                  <a:srgbClr val="C40000"/>
                </a:solidFill>
              </a:rPr>
              <a:t>Hospitals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&amp; Critical Facilities</a:t>
            </a:r>
          </a:p>
        </p:txBody>
      </p:sp>
    </p:spTree>
    <p:extLst>
      <p:ext uri="{BB962C8B-B14F-4D97-AF65-F5344CB8AC3E}">
        <p14:creationId xmlns:p14="http://schemas.microsoft.com/office/powerpoint/2010/main" val="689738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A6001-C137-F4AE-1383-175A12BB3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256" y="365125"/>
            <a:ext cx="9879544" cy="1325563"/>
          </a:xfrm>
        </p:spPr>
        <p:txBody>
          <a:bodyPr/>
          <a:lstStyle/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FFF4C-1588-E085-0050-8159132DF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1783C7-9130-0904-BD46-4B45182CF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0"/>
            <a:ext cx="1767184" cy="365125"/>
          </a:xfrm>
        </p:spPr>
        <p:txBody>
          <a:bodyPr/>
          <a:lstStyle/>
          <a:p>
            <a:pPr>
              <a:defRPr/>
            </a:pPr>
            <a:fld id="{685FBFE9-6EC7-4008-86D2-33C1F46DC641}" type="slidenum">
              <a:rPr lang="en-US" sz="1600" b="1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5" name="Picture 5" descr="Icon&#10;&#10;Description automatically generated">
            <a:extLst>
              <a:ext uri="{FF2B5EF4-FFF2-40B4-BE49-F238E27FC236}">
                <a16:creationId xmlns:a16="http://schemas.microsoft.com/office/drawing/2014/main" id="{BAD635CC-5817-7865-C2F4-A040565B12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63" y="718613"/>
            <a:ext cx="1032845" cy="749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03593821-7D3E-B8FE-94B4-95FB9B5C752E}"/>
              </a:ext>
            </a:extLst>
          </p:cNvPr>
          <p:cNvGrpSpPr/>
          <p:nvPr/>
        </p:nvGrpSpPr>
        <p:grpSpPr>
          <a:xfrm>
            <a:off x="763519" y="6176963"/>
            <a:ext cx="2875699" cy="714433"/>
            <a:chOff x="495300" y="5786894"/>
            <a:chExt cx="4233863" cy="995378"/>
          </a:xfrm>
        </p:grpSpPr>
        <p:pic>
          <p:nvPicPr>
            <p:cNvPr id="7" name="Picture 7" descr="Bubble chart&#10;&#10;Description automatically generated">
              <a:extLst>
                <a:ext uri="{FF2B5EF4-FFF2-40B4-BE49-F238E27FC236}">
                  <a16:creationId xmlns:a16="http://schemas.microsoft.com/office/drawing/2014/main" id="{32380B5E-FE15-607B-FBC3-503A10B1C2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9720" y="5786894"/>
              <a:ext cx="812033" cy="539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8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43F1AAF1-41EB-E88C-474E-6E79C24638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43" r="19463"/>
            <a:stretch>
              <a:fillRect/>
            </a:stretch>
          </p:blipFill>
          <p:spPr bwMode="auto">
            <a:xfrm>
              <a:off x="4076397" y="5786894"/>
              <a:ext cx="652766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9E542B26-E1B7-0E35-E9AD-D143767B31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" b="7425"/>
            <a:stretch>
              <a:fillRect/>
            </a:stretch>
          </p:blipFill>
          <p:spPr bwMode="auto">
            <a:xfrm>
              <a:off x="2275088" y="5786894"/>
              <a:ext cx="776409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0" descr="Logo&#10;&#10;Description automatically generated">
              <a:extLst>
                <a:ext uri="{FF2B5EF4-FFF2-40B4-BE49-F238E27FC236}">
                  <a16:creationId xmlns:a16="http://schemas.microsoft.com/office/drawing/2014/main" id="{5F9CA630-D542-639E-9411-582C99EC9B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831" y="5786894"/>
              <a:ext cx="798230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1">
              <a:extLst>
                <a:ext uri="{FF2B5EF4-FFF2-40B4-BE49-F238E27FC236}">
                  <a16:creationId xmlns:a16="http://schemas.microsoft.com/office/drawing/2014/main" id="{F7BF72EB-4A41-3EAE-5098-103CD8D898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" y="5786894"/>
              <a:ext cx="734868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1728F24-109F-8542-24A7-A33C00E537E7}"/>
                </a:ext>
              </a:extLst>
            </p:cNvPr>
            <p:cNvSpPr txBox="1"/>
            <p:nvPr/>
          </p:nvSpPr>
          <p:spPr>
            <a:xfrm>
              <a:off x="1115825" y="6353464"/>
              <a:ext cx="1272377" cy="428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From the People of Japan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3EE02B9D-4DAF-1653-D53D-15F454076467}"/>
              </a:ext>
            </a:extLst>
          </p:cNvPr>
          <p:cNvSpPr txBox="1"/>
          <p:nvPr/>
        </p:nvSpPr>
        <p:spPr>
          <a:xfrm>
            <a:off x="10848781" y="6186393"/>
            <a:ext cx="10100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Tehran, May 2023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AEC93CE-0D39-1FC3-163F-8EB2F50602ED}"/>
              </a:ext>
            </a:extLst>
          </p:cNvPr>
          <p:cNvCxnSpPr>
            <a:cxnSpLocks/>
          </p:cNvCxnSpPr>
          <p:nvPr/>
        </p:nvCxnSpPr>
        <p:spPr>
          <a:xfrm flipV="1">
            <a:off x="839755" y="1690688"/>
            <a:ext cx="10514045" cy="16814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itle 1">
            <a:extLst>
              <a:ext uri="{FF2B5EF4-FFF2-40B4-BE49-F238E27FC236}">
                <a16:creationId xmlns:a16="http://schemas.microsoft.com/office/drawing/2014/main" id="{65E52792-8204-A980-AA26-66C4922B41F4}"/>
              </a:ext>
            </a:extLst>
          </p:cNvPr>
          <p:cNvSpPr txBox="1">
            <a:spLocks/>
          </p:cNvSpPr>
          <p:nvPr/>
        </p:nvSpPr>
        <p:spPr>
          <a:xfrm>
            <a:off x="3713215" y="6108803"/>
            <a:ext cx="6070225" cy="652479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baseline="3000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Second International Conference on Improving the Resilience of </a:t>
            </a:r>
            <a:r>
              <a:rPr lang="en-US" sz="2000" dirty="0">
                <a:solidFill>
                  <a:srgbClr val="C40000"/>
                </a:solidFill>
              </a:rPr>
              <a:t>Hospitals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&amp; Critical Facilities</a:t>
            </a:r>
          </a:p>
        </p:txBody>
      </p:sp>
    </p:spTree>
    <p:extLst>
      <p:ext uri="{BB962C8B-B14F-4D97-AF65-F5344CB8AC3E}">
        <p14:creationId xmlns:p14="http://schemas.microsoft.com/office/powerpoint/2010/main" val="1530340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A6001-C137-F4AE-1383-175A12BB3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256" y="365125"/>
            <a:ext cx="9879544" cy="1325563"/>
          </a:xfrm>
        </p:spPr>
        <p:txBody>
          <a:bodyPr/>
          <a:lstStyle/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FFF4C-1588-E085-0050-8159132DF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1783C7-9130-0904-BD46-4B45182CF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0"/>
            <a:ext cx="1767184" cy="365125"/>
          </a:xfrm>
        </p:spPr>
        <p:txBody>
          <a:bodyPr/>
          <a:lstStyle/>
          <a:p>
            <a:pPr>
              <a:defRPr/>
            </a:pPr>
            <a:fld id="{685FBFE9-6EC7-4008-86D2-33C1F46DC641}" type="slidenum">
              <a:rPr lang="en-US" sz="1600" b="1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5" name="Picture 5" descr="Icon&#10;&#10;Description automatically generated">
            <a:extLst>
              <a:ext uri="{FF2B5EF4-FFF2-40B4-BE49-F238E27FC236}">
                <a16:creationId xmlns:a16="http://schemas.microsoft.com/office/drawing/2014/main" id="{BAD635CC-5817-7865-C2F4-A040565B12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63" y="718613"/>
            <a:ext cx="1032845" cy="749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03593821-7D3E-B8FE-94B4-95FB9B5C752E}"/>
              </a:ext>
            </a:extLst>
          </p:cNvPr>
          <p:cNvGrpSpPr/>
          <p:nvPr/>
        </p:nvGrpSpPr>
        <p:grpSpPr>
          <a:xfrm>
            <a:off x="763519" y="6176963"/>
            <a:ext cx="2875699" cy="714433"/>
            <a:chOff x="495300" y="5786894"/>
            <a:chExt cx="4233863" cy="995378"/>
          </a:xfrm>
        </p:grpSpPr>
        <p:pic>
          <p:nvPicPr>
            <p:cNvPr id="7" name="Picture 7" descr="Bubble chart&#10;&#10;Description automatically generated">
              <a:extLst>
                <a:ext uri="{FF2B5EF4-FFF2-40B4-BE49-F238E27FC236}">
                  <a16:creationId xmlns:a16="http://schemas.microsoft.com/office/drawing/2014/main" id="{32380B5E-FE15-607B-FBC3-503A10B1C2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9720" y="5786894"/>
              <a:ext cx="812033" cy="539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8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43F1AAF1-41EB-E88C-474E-6E79C24638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43" r="19463"/>
            <a:stretch>
              <a:fillRect/>
            </a:stretch>
          </p:blipFill>
          <p:spPr bwMode="auto">
            <a:xfrm>
              <a:off x="4076397" y="5786894"/>
              <a:ext cx="652766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9E542B26-E1B7-0E35-E9AD-D143767B31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" b="7425"/>
            <a:stretch>
              <a:fillRect/>
            </a:stretch>
          </p:blipFill>
          <p:spPr bwMode="auto">
            <a:xfrm>
              <a:off x="2275088" y="5786894"/>
              <a:ext cx="776409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0" descr="Logo&#10;&#10;Description automatically generated">
              <a:extLst>
                <a:ext uri="{FF2B5EF4-FFF2-40B4-BE49-F238E27FC236}">
                  <a16:creationId xmlns:a16="http://schemas.microsoft.com/office/drawing/2014/main" id="{5F9CA630-D542-639E-9411-582C99EC9B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831" y="5786894"/>
              <a:ext cx="798230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1">
              <a:extLst>
                <a:ext uri="{FF2B5EF4-FFF2-40B4-BE49-F238E27FC236}">
                  <a16:creationId xmlns:a16="http://schemas.microsoft.com/office/drawing/2014/main" id="{F7BF72EB-4A41-3EAE-5098-103CD8D898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" y="5786894"/>
              <a:ext cx="734868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1728F24-109F-8542-24A7-A33C00E537E7}"/>
                </a:ext>
              </a:extLst>
            </p:cNvPr>
            <p:cNvSpPr txBox="1"/>
            <p:nvPr/>
          </p:nvSpPr>
          <p:spPr>
            <a:xfrm>
              <a:off x="1115825" y="6353464"/>
              <a:ext cx="1272377" cy="428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From the People of Japan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3EE02B9D-4DAF-1653-D53D-15F454076467}"/>
              </a:ext>
            </a:extLst>
          </p:cNvPr>
          <p:cNvSpPr txBox="1"/>
          <p:nvPr/>
        </p:nvSpPr>
        <p:spPr>
          <a:xfrm>
            <a:off x="10848781" y="6186393"/>
            <a:ext cx="10100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Tehran, May 2023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AEC93CE-0D39-1FC3-163F-8EB2F50602ED}"/>
              </a:ext>
            </a:extLst>
          </p:cNvPr>
          <p:cNvCxnSpPr>
            <a:cxnSpLocks/>
          </p:cNvCxnSpPr>
          <p:nvPr/>
        </p:nvCxnSpPr>
        <p:spPr>
          <a:xfrm flipV="1">
            <a:off x="839755" y="1690688"/>
            <a:ext cx="10514045" cy="16814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itle 1">
            <a:extLst>
              <a:ext uri="{FF2B5EF4-FFF2-40B4-BE49-F238E27FC236}">
                <a16:creationId xmlns:a16="http://schemas.microsoft.com/office/drawing/2014/main" id="{65E52792-8204-A980-AA26-66C4922B41F4}"/>
              </a:ext>
            </a:extLst>
          </p:cNvPr>
          <p:cNvSpPr txBox="1">
            <a:spLocks/>
          </p:cNvSpPr>
          <p:nvPr/>
        </p:nvSpPr>
        <p:spPr>
          <a:xfrm>
            <a:off x="3713215" y="6108803"/>
            <a:ext cx="6070225" cy="652479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baseline="3000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Second International Conference on Improving the Resilience of </a:t>
            </a:r>
            <a:r>
              <a:rPr lang="en-US" sz="2000" dirty="0">
                <a:solidFill>
                  <a:srgbClr val="C40000"/>
                </a:solidFill>
              </a:rPr>
              <a:t>Hospitals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&amp; Critical Facilities</a:t>
            </a:r>
          </a:p>
        </p:txBody>
      </p:sp>
    </p:spTree>
    <p:extLst>
      <p:ext uri="{BB962C8B-B14F-4D97-AF65-F5344CB8AC3E}">
        <p14:creationId xmlns:p14="http://schemas.microsoft.com/office/powerpoint/2010/main" val="2981487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A6001-C137-F4AE-1383-175A12BB3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256" y="365125"/>
            <a:ext cx="9879544" cy="1325563"/>
          </a:xfrm>
        </p:spPr>
        <p:txBody>
          <a:bodyPr/>
          <a:lstStyle/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FFF4C-1588-E085-0050-8159132DF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1783C7-9130-0904-BD46-4B45182CF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0"/>
            <a:ext cx="1767184" cy="365125"/>
          </a:xfrm>
        </p:spPr>
        <p:txBody>
          <a:bodyPr/>
          <a:lstStyle/>
          <a:p>
            <a:pPr>
              <a:defRPr/>
            </a:pPr>
            <a:fld id="{685FBFE9-6EC7-4008-86D2-33C1F46DC641}" type="slidenum">
              <a:rPr lang="en-US" sz="1600" b="1" smtClean="0">
                <a:solidFill>
                  <a:schemeClr val="tx1"/>
                </a:solidFill>
              </a:rPr>
              <a:pPr>
                <a:defRPr/>
              </a:pPr>
              <a:t>8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5" name="Picture 5" descr="Icon&#10;&#10;Description automatically generated">
            <a:extLst>
              <a:ext uri="{FF2B5EF4-FFF2-40B4-BE49-F238E27FC236}">
                <a16:creationId xmlns:a16="http://schemas.microsoft.com/office/drawing/2014/main" id="{BAD635CC-5817-7865-C2F4-A040565B12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63" y="718613"/>
            <a:ext cx="1032845" cy="749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03593821-7D3E-B8FE-94B4-95FB9B5C752E}"/>
              </a:ext>
            </a:extLst>
          </p:cNvPr>
          <p:cNvGrpSpPr/>
          <p:nvPr/>
        </p:nvGrpSpPr>
        <p:grpSpPr>
          <a:xfrm>
            <a:off x="763519" y="6176963"/>
            <a:ext cx="2875699" cy="714433"/>
            <a:chOff x="495300" y="5786894"/>
            <a:chExt cx="4233863" cy="995378"/>
          </a:xfrm>
        </p:grpSpPr>
        <p:pic>
          <p:nvPicPr>
            <p:cNvPr id="7" name="Picture 7" descr="Bubble chart&#10;&#10;Description automatically generated">
              <a:extLst>
                <a:ext uri="{FF2B5EF4-FFF2-40B4-BE49-F238E27FC236}">
                  <a16:creationId xmlns:a16="http://schemas.microsoft.com/office/drawing/2014/main" id="{32380B5E-FE15-607B-FBC3-503A10B1C2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9720" y="5786894"/>
              <a:ext cx="812033" cy="539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8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43F1AAF1-41EB-E88C-474E-6E79C24638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43" r="19463"/>
            <a:stretch>
              <a:fillRect/>
            </a:stretch>
          </p:blipFill>
          <p:spPr bwMode="auto">
            <a:xfrm>
              <a:off x="4076397" y="5786894"/>
              <a:ext cx="652766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9E542B26-E1B7-0E35-E9AD-D143767B31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" b="7425"/>
            <a:stretch>
              <a:fillRect/>
            </a:stretch>
          </p:blipFill>
          <p:spPr bwMode="auto">
            <a:xfrm>
              <a:off x="2275088" y="5786894"/>
              <a:ext cx="776409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0" descr="Logo&#10;&#10;Description automatically generated">
              <a:extLst>
                <a:ext uri="{FF2B5EF4-FFF2-40B4-BE49-F238E27FC236}">
                  <a16:creationId xmlns:a16="http://schemas.microsoft.com/office/drawing/2014/main" id="{5F9CA630-D542-639E-9411-582C99EC9B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831" y="5786894"/>
              <a:ext cx="798230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1">
              <a:extLst>
                <a:ext uri="{FF2B5EF4-FFF2-40B4-BE49-F238E27FC236}">
                  <a16:creationId xmlns:a16="http://schemas.microsoft.com/office/drawing/2014/main" id="{F7BF72EB-4A41-3EAE-5098-103CD8D898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" y="5786894"/>
              <a:ext cx="734868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1728F24-109F-8542-24A7-A33C00E537E7}"/>
                </a:ext>
              </a:extLst>
            </p:cNvPr>
            <p:cNvSpPr txBox="1"/>
            <p:nvPr/>
          </p:nvSpPr>
          <p:spPr>
            <a:xfrm>
              <a:off x="1115825" y="6353464"/>
              <a:ext cx="1272377" cy="428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From the People of Japan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3EE02B9D-4DAF-1653-D53D-15F454076467}"/>
              </a:ext>
            </a:extLst>
          </p:cNvPr>
          <p:cNvSpPr txBox="1"/>
          <p:nvPr/>
        </p:nvSpPr>
        <p:spPr>
          <a:xfrm>
            <a:off x="10848781" y="6186393"/>
            <a:ext cx="10100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Tehran, May 2023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AEC93CE-0D39-1FC3-163F-8EB2F50602ED}"/>
              </a:ext>
            </a:extLst>
          </p:cNvPr>
          <p:cNvCxnSpPr>
            <a:cxnSpLocks/>
          </p:cNvCxnSpPr>
          <p:nvPr/>
        </p:nvCxnSpPr>
        <p:spPr>
          <a:xfrm flipV="1">
            <a:off x="839755" y="1690688"/>
            <a:ext cx="10514045" cy="16814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itle 1">
            <a:extLst>
              <a:ext uri="{FF2B5EF4-FFF2-40B4-BE49-F238E27FC236}">
                <a16:creationId xmlns:a16="http://schemas.microsoft.com/office/drawing/2014/main" id="{65E52792-8204-A980-AA26-66C4922B41F4}"/>
              </a:ext>
            </a:extLst>
          </p:cNvPr>
          <p:cNvSpPr txBox="1">
            <a:spLocks/>
          </p:cNvSpPr>
          <p:nvPr/>
        </p:nvSpPr>
        <p:spPr>
          <a:xfrm>
            <a:off x="3713215" y="6108803"/>
            <a:ext cx="6070225" cy="652479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baseline="3000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Second International Conference on Improving the Resilience of </a:t>
            </a:r>
            <a:r>
              <a:rPr lang="en-US" sz="2000" dirty="0">
                <a:solidFill>
                  <a:srgbClr val="C40000"/>
                </a:solidFill>
              </a:rPr>
              <a:t>Hospitals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&amp; Critical Facilities</a:t>
            </a:r>
          </a:p>
        </p:txBody>
      </p:sp>
    </p:spTree>
    <p:extLst>
      <p:ext uri="{BB962C8B-B14F-4D97-AF65-F5344CB8AC3E}">
        <p14:creationId xmlns:p14="http://schemas.microsoft.com/office/powerpoint/2010/main" val="2295790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A6001-C137-F4AE-1383-175A12BB3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256" y="365125"/>
            <a:ext cx="9879544" cy="1325563"/>
          </a:xfrm>
        </p:spPr>
        <p:txBody>
          <a:bodyPr/>
          <a:lstStyle/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FFF4C-1588-E085-0050-8159132DF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1783C7-9130-0904-BD46-4B45182CF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0"/>
            <a:ext cx="1767184" cy="365125"/>
          </a:xfrm>
        </p:spPr>
        <p:txBody>
          <a:bodyPr/>
          <a:lstStyle/>
          <a:p>
            <a:pPr>
              <a:defRPr/>
            </a:pPr>
            <a:fld id="{685FBFE9-6EC7-4008-86D2-33C1F46DC641}" type="slidenum">
              <a:rPr lang="en-US" sz="1600" b="1" smtClean="0">
                <a:solidFill>
                  <a:schemeClr val="tx1"/>
                </a:solidFill>
              </a:rPr>
              <a:pPr>
                <a:defRPr/>
              </a:pPr>
              <a:t>9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5" name="Picture 5" descr="Icon&#10;&#10;Description automatically generated">
            <a:extLst>
              <a:ext uri="{FF2B5EF4-FFF2-40B4-BE49-F238E27FC236}">
                <a16:creationId xmlns:a16="http://schemas.microsoft.com/office/drawing/2014/main" id="{BAD635CC-5817-7865-C2F4-A040565B12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63" y="718613"/>
            <a:ext cx="1032845" cy="749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03593821-7D3E-B8FE-94B4-95FB9B5C752E}"/>
              </a:ext>
            </a:extLst>
          </p:cNvPr>
          <p:cNvGrpSpPr/>
          <p:nvPr/>
        </p:nvGrpSpPr>
        <p:grpSpPr>
          <a:xfrm>
            <a:off x="763519" y="6176963"/>
            <a:ext cx="2875699" cy="714433"/>
            <a:chOff x="495300" y="5786894"/>
            <a:chExt cx="4233863" cy="995378"/>
          </a:xfrm>
        </p:grpSpPr>
        <p:pic>
          <p:nvPicPr>
            <p:cNvPr id="7" name="Picture 7" descr="Bubble chart&#10;&#10;Description automatically generated">
              <a:extLst>
                <a:ext uri="{FF2B5EF4-FFF2-40B4-BE49-F238E27FC236}">
                  <a16:creationId xmlns:a16="http://schemas.microsoft.com/office/drawing/2014/main" id="{32380B5E-FE15-607B-FBC3-503A10B1C2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9720" y="5786894"/>
              <a:ext cx="812033" cy="539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8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43F1AAF1-41EB-E88C-474E-6E79C24638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43" r="19463"/>
            <a:stretch>
              <a:fillRect/>
            </a:stretch>
          </p:blipFill>
          <p:spPr bwMode="auto">
            <a:xfrm>
              <a:off x="4076397" y="5786894"/>
              <a:ext cx="652766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9E542B26-E1B7-0E35-E9AD-D143767B31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" b="7425"/>
            <a:stretch>
              <a:fillRect/>
            </a:stretch>
          </p:blipFill>
          <p:spPr bwMode="auto">
            <a:xfrm>
              <a:off x="2275088" y="5786894"/>
              <a:ext cx="776409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0" descr="Logo&#10;&#10;Description automatically generated">
              <a:extLst>
                <a:ext uri="{FF2B5EF4-FFF2-40B4-BE49-F238E27FC236}">
                  <a16:creationId xmlns:a16="http://schemas.microsoft.com/office/drawing/2014/main" id="{5F9CA630-D542-639E-9411-582C99EC9B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831" y="5786894"/>
              <a:ext cx="798230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1">
              <a:extLst>
                <a:ext uri="{FF2B5EF4-FFF2-40B4-BE49-F238E27FC236}">
                  <a16:creationId xmlns:a16="http://schemas.microsoft.com/office/drawing/2014/main" id="{F7BF72EB-4A41-3EAE-5098-103CD8D898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" y="5786894"/>
              <a:ext cx="734868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1728F24-109F-8542-24A7-A33C00E537E7}"/>
                </a:ext>
              </a:extLst>
            </p:cNvPr>
            <p:cNvSpPr txBox="1"/>
            <p:nvPr/>
          </p:nvSpPr>
          <p:spPr>
            <a:xfrm>
              <a:off x="1115825" y="6353464"/>
              <a:ext cx="1272377" cy="428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From the People of Japan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3EE02B9D-4DAF-1653-D53D-15F454076467}"/>
              </a:ext>
            </a:extLst>
          </p:cNvPr>
          <p:cNvSpPr txBox="1"/>
          <p:nvPr/>
        </p:nvSpPr>
        <p:spPr>
          <a:xfrm>
            <a:off x="10848781" y="6186393"/>
            <a:ext cx="10100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Tehran, May 2023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AEC93CE-0D39-1FC3-163F-8EB2F50602ED}"/>
              </a:ext>
            </a:extLst>
          </p:cNvPr>
          <p:cNvCxnSpPr>
            <a:cxnSpLocks/>
          </p:cNvCxnSpPr>
          <p:nvPr/>
        </p:nvCxnSpPr>
        <p:spPr>
          <a:xfrm flipV="1">
            <a:off x="839755" y="1690688"/>
            <a:ext cx="10514045" cy="16814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itle 1">
            <a:extLst>
              <a:ext uri="{FF2B5EF4-FFF2-40B4-BE49-F238E27FC236}">
                <a16:creationId xmlns:a16="http://schemas.microsoft.com/office/drawing/2014/main" id="{65E52792-8204-A980-AA26-66C4922B41F4}"/>
              </a:ext>
            </a:extLst>
          </p:cNvPr>
          <p:cNvSpPr txBox="1">
            <a:spLocks/>
          </p:cNvSpPr>
          <p:nvPr/>
        </p:nvSpPr>
        <p:spPr>
          <a:xfrm>
            <a:off x="3713215" y="6108803"/>
            <a:ext cx="6070225" cy="652479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baseline="3000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Second International Conference on Improving the Resilience of </a:t>
            </a:r>
            <a:r>
              <a:rPr lang="en-US" sz="2000" dirty="0">
                <a:solidFill>
                  <a:srgbClr val="C40000"/>
                </a:solidFill>
              </a:rPr>
              <a:t>Hospitals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&amp; Critical Facilities</a:t>
            </a:r>
          </a:p>
        </p:txBody>
      </p:sp>
    </p:spTree>
    <p:extLst>
      <p:ext uri="{BB962C8B-B14F-4D97-AF65-F5344CB8AC3E}">
        <p14:creationId xmlns:p14="http://schemas.microsoft.com/office/powerpoint/2010/main" val="3160437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rence Presentation Format" id="{222DB1CF-8444-4316-B87E-2C8735D094CD}" vid="{9FF408E3-FAC6-4CA7-A383-FBA224205D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224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Presentation 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Laya Abbasi</dc:creator>
  <cp:lastModifiedBy>Laya Abbasi</cp:lastModifiedBy>
  <cp:revision>12</cp:revision>
  <dcterms:created xsi:type="dcterms:W3CDTF">2022-11-23T07:33:03Z</dcterms:created>
  <dcterms:modified xsi:type="dcterms:W3CDTF">2023-04-17T10:20:48Z</dcterms:modified>
</cp:coreProperties>
</file>